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a2ee0da8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a2ee0da8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a2ee0da8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a2ee0da8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a2ee0da8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a2ee0da8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a2ee0da8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a2ee0da8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a2ee0da8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a2ee0da8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a2ee0da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a2ee0da8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a2ee0da8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a2ee0da8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a2ee0da8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a2ee0da8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a2ee0da8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a2ee0da8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a2ee0da85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a2ee0da85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a2ee0da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a2ee0da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a2ee0da85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a2ee0da85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a2ee0da8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a2ee0da8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a2ee0da8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a2ee0da8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a2ee0da8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a2ee0da8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149.165.171.185/" TargetMode="External"/><Relationship Id="rId4" Type="http://schemas.openxmlformats.org/officeDocument/2006/relationships/hyperlink" Target="mailto:kps5442@psu.ed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forms.gle/RaAuVya5n6Zrj28x7"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karlwx/wxdatasci" TargetMode="External"/><Relationship Id="rId4" Type="http://schemas.openxmlformats.org/officeDocument/2006/relationships/hyperlink" Target="mailto:kps5442@psu.edu" TargetMode="External"/><Relationship Id="rId5" Type="http://schemas.openxmlformats.org/officeDocument/2006/relationships/hyperlink" Target="mailto:aac5510@psu.ed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roupme.com/join_group/62417485/ImOlt7rK"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605732" y="0"/>
            <a:ext cx="7932534"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PSU e-Wall Redesign</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22"/>
          <p:cNvPicPr preferRelativeResize="0"/>
          <p:nvPr/>
        </p:nvPicPr>
        <p:blipFill rotWithShape="1">
          <a:blip r:embed="rId3">
            <a:alphaModFix/>
          </a:blip>
          <a:srcRect b="0" l="0" r="0" t="0"/>
          <a:stretch/>
        </p:blipFill>
        <p:spPr>
          <a:xfrm>
            <a:off x="311700" y="1186950"/>
            <a:ext cx="3810758" cy="2344617"/>
          </a:xfrm>
          <a:prstGeom prst="rect">
            <a:avLst/>
          </a:prstGeom>
          <a:noFill/>
          <a:ln>
            <a:noFill/>
          </a:ln>
        </p:spPr>
      </p:pic>
      <p:sp>
        <p:nvSpPr>
          <p:cNvPr id="118" name="Google Shape;118;p22"/>
          <p:cNvSpPr/>
          <p:nvPr/>
        </p:nvSpPr>
        <p:spPr>
          <a:xfrm rot="2481168">
            <a:off x="4339713" y="1373023"/>
            <a:ext cx="513551" cy="451151"/>
          </a:xfrm>
          <a:prstGeom prst="rightArrow">
            <a:avLst>
              <a:gd fmla="val 50000" name="adj1"/>
              <a:gd fmla="val 50000" name="adj2"/>
            </a:avLst>
          </a:prstGeom>
          <a:solidFill>
            <a:srgbClr val="F5A700"/>
          </a:solidFill>
          <a:ln cap="flat" cmpd="sng" w="12700">
            <a:solidFill>
              <a:srgbClr val="B27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pic>
        <p:nvPicPr>
          <p:cNvPr id="119" name="Google Shape;119;p22"/>
          <p:cNvPicPr preferRelativeResize="0"/>
          <p:nvPr/>
        </p:nvPicPr>
        <p:blipFill rotWithShape="1">
          <a:blip r:embed="rId4">
            <a:alphaModFix/>
          </a:blip>
          <a:srcRect b="0" l="0" r="0" t="0"/>
          <a:stretch/>
        </p:blipFill>
        <p:spPr>
          <a:xfrm>
            <a:off x="4397150" y="2253414"/>
            <a:ext cx="4250725" cy="21553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Challenge! Making a Meteogram Plot</a:t>
            </a:r>
            <a:endParaRPr/>
          </a:p>
        </p:txBody>
      </p:sp>
      <p:sp>
        <p:nvSpPr>
          <p:cNvPr id="125" name="Google Shape;125;p23"/>
          <p:cNvSpPr txBox="1"/>
          <p:nvPr>
            <p:ph idx="1" type="body"/>
          </p:nvPr>
        </p:nvSpPr>
        <p:spPr>
          <a:xfrm>
            <a:off x="169575" y="1152475"/>
            <a:ext cx="43035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Intro to Python and basic plotting</a:t>
            </a:r>
            <a:endParaRPr/>
          </a:p>
          <a:p>
            <a:pPr indent="-342900" lvl="0" marL="457200" rtl="0" algn="l">
              <a:lnSpc>
                <a:spcPct val="100000"/>
              </a:lnSpc>
              <a:spcBef>
                <a:spcPts val="1000"/>
              </a:spcBef>
              <a:spcAft>
                <a:spcPts val="0"/>
              </a:spcAft>
              <a:buSzPts val="1800"/>
              <a:buChar char="-"/>
            </a:pPr>
            <a:r>
              <a:rPr lang="en"/>
              <a:t>Work with 1-3 other members</a:t>
            </a:r>
            <a:endParaRPr/>
          </a:p>
          <a:p>
            <a:pPr indent="-342900" lvl="0" marL="457200" rtl="0" algn="l">
              <a:lnSpc>
                <a:spcPct val="100000"/>
              </a:lnSpc>
              <a:spcBef>
                <a:spcPts val="1000"/>
              </a:spcBef>
              <a:spcAft>
                <a:spcPts val="0"/>
              </a:spcAft>
              <a:buSzPts val="1800"/>
              <a:buChar char="-"/>
            </a:pPr>
            <a:r>
              <a:rPr lang="en"/>
              <a:t>Use our JupyterHub server, meteo linux, or your personal computer</a:t>
            </a:r>
            <a:endParaRPr/>
          </a:p>
          <a:p>
            <a:pPr indent="-342900" lvl="0" marL="457200" rtl="0" algn="l">
              <a:lnSpc>
                <a:spcPct val="100000"/>
              </a:lnSpc>
              <a:spcBef>
                <a:spcPts val="1000"/>
              </a:spcBef>
              <a:spcAft>
                <a:spcPts val="0"/>
              </a:spcAft>
              <a:buSzPts val="1800"/>
              <a:buChar char="-"/>
            </a:pPr>
            <a:r>
              <a:rPr lang="en"/>
              <a:t>Some code provided to start</a:t>
            </a:r>
            <a:endParaRPr/>
          </a:p>
          <a:p>
            <a:pPr indent="-342900" lvl="0" marL="457200" rtl="0" algn="l">
              <a:lnSpc>
                <a:spcPct val="100000"/>
              </a:lnSpc>
              <a:spcBef>
                <a:spcPts val="1000"/>
              </a:spcBef>
              <a:spcAft>
                <a:spcPts val="0"/>
              </a:spcAft>
              <a:buSzPts val="1800"/>
              <a:buChar char="-"/>
            </a:pPr>
            <a:r>
              <a:rPr lang="en"/>
              <a:t>We will review and discuss each group’s progress at our next meeting</a:t>
            </a:r>
            <a:endParaRPr/>
          </a:p>
          <a:p>
            <a:pPr indent="-342900" lvl="0" marL="457200" rtl="0" algn="l">
              <a:lnSpc>
                <a:spcPct val="100000"/>
              </a:lnSpc>
              <a:spcBef>
                <a:spcPts val="1000"/>
              </a:spcBef>
              <a:spcAft>
                <a:spcPts val="0"/>
              </a:spcAft>
              <a:buSzPts val="1800"/>
              <a:buChar char="-"/>
            </a:pPr>
            <a:r>
              <a:rPr lang="en"/>
              <a:t>Be creative!</a:t>
            </a:r>
            <a:endParaRPr/>
          </a:p>
          <a:p>
            <a:pPr indent="0" lvl="0" marL="0" rtl="0" algn="l">
              <a:spcBef>
                <a:spcPts val="1000"/>
              </a:spcBef>
              <a:spcAft>
                <a:spcPts val="1200"/>
              </a:spcAft>
              <a:buNone/>
            </a:pPr>
            <a:r>
              <a:t/>
            </a:r>
            <a:endParaRPr/>
          </a:p>
        </p:txBody>
      </p:sp>
      <p:pic>
        <p:nvPicPr>
          <p:cNvPr id="126" name="Google Shape;126;p23"/>
          <p:cNvPicPr preferRelativeResize="0"/>
          <p:nvPr/>
        </p:nvPicPr>
        <p:blipFill>
          <a:blip r:embed="rId3">
            <a:alphaModFix/>
          </a:blip>
          <a:stretch>
            <a:fillRect/>
          </a:stretch>
        </p:blipFill>
        <p:spPr>
          <a:xfrm>
            <a:off x="4472850" y="1246325"/>
            <a:ext cx="4518750" cy="301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Access the JupyterLab Server</a:t>
            </a:r>
            <a:endParaRPr/>
          </a:p>
          <a:p>
            <a:pPr indent="0" lvl="0" marL="0" rtl="0" algn="l">
              <a:lnSpc>
                <a:spcPct val="115000"/>
              </a:lnSpc>
              <a:spcBef>
                <a:spcPts val="0"/>
              </a:spcBef>
              <a:spcAft>
                <a:spcPts val="0"/>
              </a:spcAft>
              <a:buSzPts val="990"/>
              <a:buNone/>
            </a:pPr>
            <a:r>
              <a:t/>
            </a:r>
            <a:endParaRPr sz="2920">
              <a:solidFill>
                <a:schemeClr val="accent3"/>
              </a:solidFill>
              <a:latin typeface="Average"/>
              <a:ea typeface="Average"/>
              <a:cs typeface="Average"/>
              <a:sym typeface="Average"/>
            </a:endParaRPr>
          </a:p>
          <a:p>
            <a:pPr indent="0" lvl="0" marL="0" rtl="0" algn="l">
              <a:spcBef>
                <a:spcPts val="1200"/>
              </a:spcBef>
              <a:spcAft>
                <a:spcPts val="0"/>
              </a:spcAft>
              <a:buSzPts val="990"/>
              <a:buNone/>
            </a:pPr>
            <a:r>
              <a:t/>
            </a:r>
            <a:endParaRPr sz="1620">
              <a:solidFill>
                <a:schemeClr val="accent3"/>
              </a:solidFill>
              <a:latin typeface="Average"/>
              <a:ea typeface="Average"/>
              <a:cs typeface="Average"/>
              <a:sym typeface="Average"/>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Click on this link: </a:t>
            </a:r>
            <a:r>
              <a:rPr lang="en" u="sng">
                <a:solidFill>
                  <a:schemeClr val="accent5"/>
                </a:solidFill>
                <a:hlinkClick r:id="rId3">
                  <a:extLst>
                    <a:ext uri="{A12FA001-AC4F-418D-AE19-62706E023703}">
                      <ahyp:hlinkClr val="tx"/>
                    </a:ext>
                  </a:extLst>
                </a:hlinkClick>
              </a:rPr>
              <a:t>http://149.165.171.185/</a:t>
            </a:r>
            <a:endParaRPr/>
          </a:p>
          <a:p>
            <a:pPr indent="-342900" lvl="0" marL="457200" rtl="0" algn="l">
              <a:spcBef>
                <a:spcPts val="1200"/>
              </a:spcBef>
              <a:spcAft>
                <a:spcPts val="0"/>
              </a:spcAft>
              <a:buSzPts val="1800"/>
              <a:buAutoNum type="arabicPeriod"/>
            </a:pPr>
            <a:r>
              <a:rPr lang="en"/>
              <a:t>Login with the username that you provided in the Google Form (without @psu.edu)</a:t>
            </a:r>
            <a:endParaRPr/>
          </a:p>
          <a:p>
            <a:pPr indent="-342900" lvl="0" marL="457200" rtl="0" algn="l">
              <a:spcBef>
                <a:spcPts val="0"/>
              </a:spcBef>
              <a:spcAft>
                <a:spcPts val="0"/>
              </a:spcAft>
              <a:buSzPts val="1800"/>
              <a:buAutoNum type="arabicPeriod"/>
            </a:pPr>
            <a:r>
              <a:rPr lang="en"/>
              <a:t>IMPORTANT: The first time you type your password when logging into the JupyterLab Server will be your permanent password</a:t>
            </a:r>
            <a:endParaRPr/>
          </a:p>
          <a:p>
            <a:pPr indent="0" lvl="0" marL="0" rtl="0" algn="l">
              <a:spcBef>
                <a:spcPts val="1200"/>
              </a:spcBef>
              <a:spcAft>
                <a:spcPts val="1200"/>
              </a:spcAft>
              <a:buNone/>
            </a:pPr>
            <a:r>
              <a:rPr lang="en"/>
              <a:t>We will add you to the server as soon as possible. If you still cannot log in 2 days after filling out the form, please contact Karl: </a:t>
            </a:r>
            <a:r>
              <a:rPr lang="en" u="sng">
                <a:solidFill>
                  <a:schemeClr val="accent5"/>
                </a:solidFill>
                <a:hlinkClick r:id="rId4">
                  <a:extLst>
                    <a:ext uri="{A12FA001-AC4F-418D-AE19-62706E023703}">
                      <ahyp:hlinkClr val="tx"/>
                    </a:ext>
                  </a:extLst>
                </a:hlinkClick>
              </a:rPr>
              <a:t>kps5442@psu.edu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NEW Google Form</a:t>
            </a:r>
            <a:endParaRPr/>
          </a:p>
        </p:txBody>
      </p:sp>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We’ll add you to our club’s exclusive JupyterLab Server</a:t>
            </a:r>
            <a:endParaRPr/>
          </a:p>
          <a:p>
            <a:pPr indent="-342900" lvl="0" marL="457200" rtl="0" algn="l">
              <a:spcBef>
                <a:spcPts val="0"/>
              </a:spcBef>
              <a:spcAft>
                <a:spcPts val="0"/>
              </a:spcAft>
              <a:buSzPts val="1800"/>
              <a:buAutoNum type="arabicPeriod"/>
            </a:pPr>
            <a:r>
              <a:rPr lang="en"/>
              <a:t>Coding Challenge group a</a:t>
            </a:r>
            <a:r>
              <a:rPr lang="en"/>
              <a:t>ssignments</a:t>
            </a:r>
            <a:endParaRPr/>
          </a:p>
          <a:p>
            <a:pPr indent="0" lvl="0" marL="0" rtl="0" algn="l">
              <a:spcBef>
                <a:spcPts val="1200"/>
              </a:spcBef>
              <a:spcAft>
                <a:spcPts val="0"/>
              </a:spcAft>
              <a:buNone/>
            </a:pPr>
            <a:r>
              <a:rPr b="1" lang="en"/>
              <a:t>NEW Google Form: </a:t>
            </a:r>
            <a:r>
              <a:rPr b="1" lang="en" u="sng">
                <a:solidFill>
                  <a:schemeClr val="hlink"/>
                </a:solidFill>
                <a:hlinkClick r:id="rId3"/>
              </a:rPr>
              <a:t>https://forms.gle/RaAuVya5n6Zrj28x7</a:t>
            </a:r>
            <a:endParaRPr b="1"/>
          </a:p>
          <a:p>
            <a:pPr indent="0" lvl="0" marL="0" rtl="0" algn="l">
              <a:spcBef>
                <a:spcPts val="1200"/>
              </a:spcBef>
              <a:spcAft>
                <a:spcPts val="0"/>
              </a:spcAft>
              <a:buNone/>
            </a:pPr>
            <a:r>
              <a:rPr b="1" lang="en"/>
              <a:t>Please take 2 minutes right now to fill out the quick questionnaire. Should take less than 30 seconds.</a:t>
            </a:r>
            <a:endParaRPr b="1"/>
          </a:p>
          <a:p>
            <a:pPr indent="0" lvl="0" marL="0" rtl="0" algn="l">
              <a:spcBef>
                <a:spcPts val="1200"/>
              </a:spcBef>
              <a:spcAft>
                <a:spcPts val="1200"/>
              </a:spcAft>
              <a:buNone/>
            </a:pPr>
            <a:r>
              <a:t/>
            </a:r>
            <a:endParaRPr b="1"/>
          </a:p>
        </p:txBody>
      </p:sp>
      <p:pic>
        <p:nvPicPr>
          <p:cNvPr id="139" name="Google Shape;139;p25"/>
          <p:cNvPicPr preferRelativeResize="0"/>
          <p:nvPr/>
        </p:nvPicPr>
        <p:blipFill>
          <a:blip r:embed="rId4">
            <a:alphaModFix/>
          </a:blip>
          <a:stretch>
            <a:fillRect/>
          </a:stretch>
        </p:blipFill>
        <p:spPr>
          <a:xfrm>
            <a:off x="3619500" y="3083750"/>
            <a:ext cx="1905000" cy="190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to Find Quick Coding Help/Info When Needed!</a:t>
            </a:r>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87350" lvl="0" marL="457200" rtl="0" algn="l">
              <a:spcBef>
                <a:spcPts val="0"/>
              </a:spcBef>
              <a:spcAft>
                <a:spcPts val="0"/>
              </a:spcAft>
              <a:buSzPts val="2500"/>
              <a:buAutoNum type="arabicPeriod"/>
            </a:pPr>
            <a:r>
              <a:rPr lang="en" sz="2500"/>
              <a:t>GroupMe Chat</a:t>
            </a:r>
            <a:endParaRPr sz="2500"/>
          </a:p>
          <a:p>
            <a:pPr indent="-387350" lvl="0" marL="457200" rtl="0" algn="l">
              <a:spcBef>
                <a:spcPts val="0"/>
              </a:spcBef>
              <a:spcAft>
                <a:spcPts val="0"/>
              </a:spcAft>
              <a:buSzPts val="2500"/>
              <a:buAutoNum type="arabicPeriod"/>
            </a:pPr>
            <a:r>
              <a:rPr lang="en" sz="2500"/>
              <a:t>Your Coding Challenge Group Members</a:t>
            </a:r>
            <a:endParaRPr sz="2500"/>
          </a:p>
          <a:p>
            <a:pPr indent="-387350" lvl="0" marL="457200" rtl="0" algn="l">
              <a:spcBef>
                <a:spcPts val="0"/>
              </a:spcBef>
              <a:spcAft>
                <a:spcPts val="0"/>
              </a:spcAft>
              <a:buSzPts val="2500"/>
              <a:buAutoNum type="arabicPeriod"/>
            </a:pPr>
            <a:r>
              <a:rPr lang="en" sz="2500"/>
              <a:t>GitHub Repository: </a:t>
            </a:r>
            <a:r>
              <a:rPr lang="en" sz="2500" u="sng">
                <a:solidFill>
                  <a:schemeClr val="hlink"/>
                </a:solidFill>
                <a:hlinkClick r:id="rId3"/>
              </a:rPr>
              <a:t>https://github.com/karlwx/wxdatasci</a:t>
            </a:r>
            <a:r>
              <a:rPr lang="en" sz="2500"/>
              <a:t> </a:t>
            </a:r>
            <a:endParaRPr sz="2500"/>
          </a:p>
          <a:p>
            <a:pPr indent="-387350" lvl="0" marL="457200" rtl="0" algn="l">
              <a:spcBef>
                <a:spcPts val="0"/>
              </a:spcBef>
              <a:spcAft>
                <a:spcPts val="0"/>
              </a:spcAft>
              <a:buSzPts val="2500"/>
              <a:buAutoNum type="arabicPeriod"/>
            </a:pPr>
            <a:r>
              <a:rPr lang="en" sz="2500"/>
              <a:t>Karl Schneider</a:t>
            </a:r>
            <a:endParaRPr sz="2500"/>
          </a:p>
          <a:p>
            <a:pPr indent="-387350" lvl="1" marL="914400" rtl="0" algn="l">
              <a:spcBef>
                <a:spcPts val="0"/>
              </a:spcBef>
              <a:spcAft>
                <a:spcPts val="0"/>
              </a:spcAft>
              <a:buSzPts val="2500"/>
              <a:buAutoNum type="alphaLcPeriod"/>
            </a:pPr>
            <a:r>
              <a:rPr lang="en" sz="2500" u="sng">
                <a:solidFill>
                  <a:schemeClr val="hlink"/>
                </a:solidFill>
                <a:hlinkClick r:id="rId4"/>
              </a:rPr>
              <a:t>kps5442@psu.edu</a:t>
            </a:r>
            <a:endParaRPr sz="2500"/>
          </a:p>
          <a:p>
            <a:pPr indent="-387350" lvl="0" marL="457200" rtl="0" algn="l">
              <a:spcBef>
                <a:spcPts val="0"/>
              </a:spcBef>
              <a:spcAft>
                <a:spcPts val="0"/>
              </a:spcAft>
              <a:buSzPts val="2500"/>
              <a:buAutoNum type="arabicPeriod"/>
            </a:pPr>
            <a:r>
              <a:rPr lang="en" sz="2500"/>
              <a:t>Alvin Cheung</a:t>
            </a:r>
            <a:endParaRPr sz="2500"/>
          </a:p>
          <a:p>
            <a:pPr indent="-387350" lvl="1" marL="914400" rtl="0" algn="l">
              <a:spcBef>
                <a:spcPts val="0"/>
              </a:spcBef>
              <a:spcAft>
                <a:spcPts val="0"/>
              </a:spcAft>
              <a:buSzPts val="2500"/>
              <a:buAutoNum type="alphaLcPeriod"/>
            </a:pPr>
            <a:r>
              <a:rPr lang="en" sz="2500" u="sng">
                <a:solidFill>
                  <a:schemeClr val="hlink"/>
                </a:solidFill>
                <a:hlinkClick r:id="rId5"/>
              </a:rPr>
              <a:t>aac5510@psu.edu</a:t>
            </a:r>
            <a:endParaRPr sz="2500"/>
          </a:p>
          <a:p>
            <a:pPr indent="0" lvl="0" marL="0" rtl="0" algn="l">
              <a:spcBef>
                <a:spcPts val="1200"/>
              </a:spcBef>
              <a:spcAft>
                <a:spcPts val="1200"/>
              </a:spcAft>
              <a:buNone/>
            </a:pPr>
            <a:r>
              <a:t/>
            </a:r>
            <a:endParaRPr sz="2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Plans/Next Meeting Time</a:t>
            </a:r>
            <a:endParaRPr/>
          </a:p>
        </p:txBody>
      </p:sp>
      <p:sp>
        <p:nvSpPr>
          <p:cNvPr id="151" name="Google Shape;15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lang="en" sz="2400"/>
              <a:t>We plan on having meeting once every two to three weeks.</a:t>
            </a:r>
            <a:endParaRPr sz="2400"/>
          </a:p>
          <a:p>
            <a:pPr indent="-381000" lvl="0" marL="457200" rtl="0" algn="l">
              <a:spcBef>
                <a:spcPts val="0"/>
              </a:spcBef>
              <a:spcAft>
                <a:spcPts val="0"/>
              </a:spcAft>
              <a:buSzPts val="2400"/>
              <a:buAutoNum type="arabicPeriod"/>
            </a:pPr>
            <a:r>
              <a:rPr lang="en" sz="2400"/>
              <a:t>Each meetings plans:</a:t>
            </a:r>
            <a:endParaRPr sz="2400"/>
          </a:p>
          <a:p>
            <a:pPr indent="-381000" lvl="1" marL="914400" rtl="0" algn="l">
              <a:spcBef>
                <a:spcPts val="0"/>
              </a:spcBef>
              <a:spcAft>
                <a:spcPts val="0"/>
              </a:spcAft>
              <a:buSzPts val="2400"/>
              <a:buAutoNum type="alphaLcPeriod"/>
            </a:pPr>
            <a:r>
              <a:rPr lang="en" sz="2400"/>
              <a:t>Share results from previous week’s Coding Challenge(s)</a:t>
            </a:r>
            <a:endParaRPr sz="2400"/>
          </a:p>
          <a:p>
            <a:pPr indent="-381000" lvl="1" marL="914400" rtl="0" algn="l">
              <a:spcBef>
                <a:spcPts val="0"/>
              </a:spcBef>
              <a:spcAft>
                <a:spcPts val="0"/>
              </a:spcAft>
              <a:buSzPts val="2400"/>
              <a:buAutoNum type="alphaLcPeriod"/>
            </a:pPr>
            <a:r>
              <a:rPr lang="en" sz="2400"/>
              <a:t>Guest Speaker or Coding Demonstration from Karl</a:t>
            </a:r>
            <a:endParaRPr sz="2400"/>
          </a:p>
          <a:p>
            <a:pPr indent="-381000" lvl="1" marL="914400" rtl="0" algn="l">
              <a:spcBef>
                <a:spcPts val="0"/>
              </a:spcBef>
              <a:spcAft>
                <a:spcPts val="0"/>
              </a:spcAft>
              <a:buSzPts val="2400"/>
              <a:buAutoNum type="alphaLcPeriod"/>
            </a:pPr>
            <a:r>
              <a:rPr lang="en" sz="2400"/>
              <a:t>Introduce a new Coding Challenge</a:t>
            </a:r>
            <a:endParaRPr sz="2400"/>
          </a:p>
          <a:p>
            <a:pPr indent="-381000" lvl="0" marL="457200" rtl="0" algn="l">
              <a:spcBef>
                <a:spcPts val="0"/>
              </a:spcBef>
              <a:spcAft>
                <a:spcPts val="0"/>
              </a:spcAft>
              <a:buSzPts val="2400"/>
              <a:buAutoNum type="arabicPeriod"/>
            </a:pPr>
            <a:r>
              <a:rPr b="1" lang="en" sz="2400"/>
              <a:t>Planned meeting in two weeks from now. Week of (4/5-4/10) </a:t>
            </a:r>
            <a:r>
              <a:rPr b="1" lang="en" sz="2400"/>
              <a:t>Exact time and date TBD.</a:t>
            </a:r>
            <a:endParaRPr b="1"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 with us!</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Join Our GroupMe: </a:t>
            </a:r>
            <a:r>
              <a:rPr lang="en" u="sng">
                <a:solidFill>
                  <a:schemeClr val="hlink"/>
                </a:solidFill>
                <a:hlinkClick r:id="rId3"/>
              </a:rPr>
              <a:t>https://groupme.com/join_group/62417485/ImOlt7rK</a:t>
            </a:r>
            <a:endParaRPr sz="2500"/>
          </a:p>
          <a:p>
            <a:pPr indent="0" lvl="0" marL="0" rtl="0" algn="ctr">
              <a:spcBef>
                <a:spcPts val="1200"/>
              </a:spcBef>
              <a:spcAft>
                <a:spcPts val="0"/>
              </a:spcAft>
              <a:buNone/>
            </a:pPr>
            <a:r>
              <a:rPr lang="en"/>
              <a:t>GroupMe QR Code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We will include these slides in a recap email for your future reference!</a:t>
            </a:r>
            <a:endParaRPr/>
          </a:p>
        </p:txBody>
      </p:sp>
      <p:pic>
        <p:nvPicPr>
          <p:cNvPr id="158" name="Google Shape;158;p28"/>
          <p:cNvPicPr preferRelativeResize="0"/>
          <p:nvPr/>
        </p:nvPicPr>
        <p:blipFill>
          <a:blip r:embed="rId4">
            <a:alphaModFix/>
          </a:blip>
          <a:stretch>
            <a:fillRect/>
          </a:stretch>
        </p:blipFill>
        <p:spPr>
          <a:xfrm>
            <a:off x="3719425" y="2047200"/>
            <a:ext cx="1905000" cy="190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PSU Weather Data Science Club</a:t>
            </a:r>
            <a:endParaRPr/>
          </a:p>
        </p:txBody>
      </p:sp>
      <p:sp>
        <p:nvSpPr>
          <p:cNvPr id="65" name="Google Shape;65;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First Meeting</a:t>
            </a:r>
            <a:br>
              <a:rPr lang="en"/>
            </a:br>
            <a:r>
              <a:rPr lang="en"/>
              <a:t>March 24, 2021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the club</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are a group of students (both undergraduate and graduate) in meteorology, atmospheric science, and related disciplines who are interested in applying computer and data science to solve meteorological problems. We aim to provide our members with valuable coding skills that will prepare them for careers in the private sector, academia, or government. We will collaborate on several projects, including frequent coding challenges and our club's long-term project - the PSU e-Wall redesign.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605732" y="0"/>
            <a:ext cx="7932534"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Team</a:t>
            </a:r>
            <a:endParaRPr/>
          </a:p>
        </p:txBody>
      </p:sp>
      <p:sp>
        <p:nvSpPr>
          <p:cNvPr id="82" name="Google Shape;82;p17"/>
          <p:cNvSpPr txBox="1"/>
          <p:nvPr>
            <p:ph idx="1" type="body"/>
          </p:nvPr>
        </p:nvSpPr>
        <p:spPr>
          <a:xfrm>
            <a:off x="3544725" y="1235425"/>
            <a:ext cx="498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Alvin Cheung</a:t>
            </a:r>
            <a:endParaRPr sz="2400">
              <a:solidFill>
                <a:schemeClr val="dk1"/>
              </a:solidFill>
              <a:latin typeface="Oswald"/>
              <a:ea typeface="Oswald"/>
              <a:cs typeface="Oswald"/>
              <a:sym typeface="Oswald"/>
            </a:endParaRPr>
          </a:p>
          <a:p>
            <a:pPr indent="0" lvl="0" marL="0" rtl="0" algn="l">
              <a:spcBef>
                <a:spcPts val="1200"/>
              </a:spcBef>
              <a:spcAft>
                <a:spcPts val="0"/>
              </a:spcAft>
              <a:buNone/>
            </a:pPr>
            <a:r>
              <a:rPr lang="en"/>
              <a:t>Position: Club President</a:t>
            </a:r>
            <a:endParaRPr/>
          </a:p>
          <a:p>
            <a:pPr indent="0" lvl="0" marL="0" rtl="0" algn="l">
              <a:spcBef>
                <a:spcPts val="1200"/>
              </a:spcBef>
              <a:spcAft>
                <a:spcPts val="0"/>
              </a:spcAft>
              <a:buNone/>
            </a:pPr>
            <a:r>
              <a:rPr lang="en"/>
              <a:t>Year: Junior</a:t>
            </a:r>
            <a:endParaRPr/>
          </a:p>
          <a:p>
            <a:pPr indent="0" lvl="0" marL="0" rtl="0" algn="l">
              <a:spcBef>
                <a:spcPts val="1200"/>
              </a:spcBef>
              <a:spcAft>
                <a:spcPts val="0"/>
              </a:spcAft>
              <a:buNone/>
            </a:pPr>
            <a:r>
              <a:rPr lang="en"/>
              <a:t>Meteo interests: Tropical Meteorology, Academia, Education</a:t>
            </a:r>
            <a:endParaRPr/>
          </a:p>
          <a:p>
            <a:pPr indent="0" lvl="0" marL="0" rtl="0" algn="l">
              <a:spcBef>
                <a:spcPts val="1200"/>
              </a:spcBef>
              <a:spcAft>
                <a:spcPts val="1200"/>
              </a:spcAft>
              <a:buNone/>
            </a:pPr>
            <a:r>
              <a:rPr lang="en"/>
              <a:t>Other: Driving a manual transmission, skiing, traveling, and </a:t>
            </a:r>
            <a:r>
              <a:rPr lang="en"/>
              <a:t>food!</a:t>
            </a:r>
            <a:endParaRPr/>
          </a:p>
        </p:txBody>
      </p:sp>
      <p:pic>
        <p:nvPicPr>
          <p:cNvPr id="83" name="Google Shape;83;p17"/>
          <p:cNvPicPr preferRelativeResize="0"/>
          <p:nvPr/>
        </p:nvPicPr>
        <p:blipFill rotWithShape="1">
          <a:blip r:embed="rId3">
            <a:alphaModFix/>
          </a:blip>
          <a:srcRect b="0" l="59" r="69" t="0"/>
          <a:stretch/>
        </p:blipFill>
        <p:spPr>
          <a:xfrm>
            <a:off x="480050" y="1235425"/>
            <a:ext cx="2637000" cy="26403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Team</a:t>
            </a:r>
            <a:endParaRPr/>
          </a:p>
        </p:txBody>
      </p:sp>
      <p:sp>
        <p:nvSpPr>
          <p:cNvPr id="89" name="Google Shape;89;p18"/>
          <p:cNvSpPr txBox="1"/>
          <p:nvPr>
            <p:ph idx="1" type="body"/>
          </p:nvPr>
        </p:nvSpPr>
        <p:spPr>
          <a:xfrm>
            <a:off x="3544725" y="1235425"/>
            <a:ext cx="498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Katie Kohlman</a:t>
            </a:r>
            <a:endParaRPr sz="2400">
              <a:solidFill>
                <a:schemeClr val="dk1"/>
              </a:solidFill>
              <a:latin typeface="Oswald"/>
              <a:ea typeface="Oswald"/>
              <a:cs typeface="Oswald"/>
              <a:sym typeface="Oswald"/>
            </a:endParaRPr>
          </a:p>
          <a:p>
            <a:pPr indent="0" lvl="0" marL="0" rtl="0" algn="l">
              <a:spcBef>
                <a:spcPts val="1200"/>
              </a:spcBef>
              <a:spcAft>
                <a:spcPts val="0"/>
              </a:spcAft>
              <a:buNone/>
            </a:pPr>
            <a:r>
              <a:rPr lang="en"/>
              <a:t>Position: Treasurer/Secretary</a:t>
            </a:r>
            <a:endParaRPr/>
          </a:p>
          <a:p>
            <a:pPr indent="0" lvl="0" marL="0" rtl="0" algn="l">
              <a:spcBef>
                <a:spcPts val="1200"/>
              </a:spcBef>
              <a:spcAft>
                <a:spcPts val="0"/>
              </a:spcAft>
              <a:buNone/>
            </a:pPr>
            <a:r>
              <a:rPr lang="en"/>
              <a:t>Year: Junior</a:t>
            </a:r>
            <a:endParaRPr/>
          </a:p>
          <a:p>
            <a:pPr indent="0" lvl="0" marL="0" rtl="0" algn="l">
              <a:spcBef>
                <a:spcPts val="1200"/>
              </a:spcBef>
              <a:spcAft>
                <a:spcPts val="0"/>
              </a:spcAft>
              <a:buNone/>
            </a:pPr>
            <a:r>
              <a:rPr lang="en"/>
              <a:t>Meteo interests: Research in Physical Oceanography and Air-Sea Interactions</a:t>
            </a:r>
            <a:endParaRPr/>
          </a:p>
          <a:p>
            <a:pPr indent="0" lvl="0" marL="0" rtl="0" algn="l">
              <a:spcBef>
                <a:spcPts val="1200"/>
              </a:spcBef>
              <a:spcAft>
                <a:spcPts val="1200"/>
              </a:spcAft>
              <a:buNone/>
            </a:pPr>
            <a:r>
              <a:rPr lang="en"/>
              <a:t>Other: rock climbing, paddle boarding, and training my pup (“Goose”)</a:t>
            </a:r>
            <a:endParaRPr/>
          </a:p>
        </p:txBody>
      </p:sp>
      <p:pic>
        <p:nvPicPr>
          <p:cNvPr id="90" name="Google Shape;90;p18"/>
          <p:cNvPicPr preferRelativeResize="0"/>
          <p:nvPr/>
        </p:nvPicPr>
        <p:blipFill rotWithShape="1">
          <a:blip r:embed="rId3">
            <a:alphaModFix/>
          </a:blip>
          <a:srcRect b="21853" l="0" r="0" t="21853"/>
          <a:stretch/>
        </p:blipFill>
        <p:spPr>
          <a:xfrm>
            <a:off x="480050" y="1235425"/>
            <a:ext cx="2637000" cy="26403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Team</a:t>
            </a:r>
            <a:endParaRPr/>
          </a:p>
        </p:txBody>
      </p:sp>
      <p:sp>
        <p:nvSpPr>
          <p:cNvPr id="96" name="Google Shape;96;p19"/>
          <p:cNvSpPr txBox="1"/>
          <p:nvPr>
            <p:ph idx="1" type="body"/>
          </p:nvPr>
        </p:nvSpPr>
        <p:spPr>
          <a:xfrm>
            <a:off x="3544725" y="1235425"/>
            <a:ext cx="498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Karl Schneider</a:t>
            </a:r>
            <a:endParaRPr sz="2400">
              <a:solidFill>
                <a:schemeClr val="dk1"/>
              </a:solidFill>
              <a:latin typeface="Oswald"/>
              <a:ea typeface="Oswald"/>
              <a:cs typeface="Oswald"/>
              <a:sym typeface="Oswald"/>
            </a:endParaRPr>
          </a:p>
          <a:p>
            <a:pPr indent="0" lvl="0" marL="0" rtl="0" algn="l">
              <a:spcBef>
                <a:spcPts val="1200"/>
              </a:spcBef>
              <a:spcAft>
                <a:spcPts val="0"/>
              </a:spcAft>
              <a:buNone/>
            </a:pPr>
            <a:r>
              <a:rPr lang="en"/>
              <a:t>Position: Student Advisor</a:t>
            </a:r>
            <a:endParaRPr/>
          </a:p>
          <a:p>
            <a:pPr indent="0" lvl="0" marL="0" rtl="0" algn="l">
              <a:spcBef>
                <a:spcPts val="1200"/>
              </a:spcBef>
              <a:spcAft>
                <a:spcPts val="0"/>
              </a:spcAft>
              <a:buNone/>
            </a:pPr>
            <a:r>
              <a:rPr lang="en"/>
              <a:t>Year: B.S. ‘20, incoming grad student</a:t>
            </a:r>
            <a:endParaRPr/>
          </a:p>
          <a:p>
            <a:pPr indent="0" lvl="0" marL="0" rtl="0" algn="l">
              <a:spcBef>
                <a:spcPts val="1200"/>
              </a:spcBef>
              <a:spcAft>
                <a:spcPts val="0"/>
              </a:spcAft>
              <a:buNone/>
            </a:pPr>
            <a:r>
              <a:rPr lang="en"/>
              <a:t>Meteo interests: Operational meteorology, forecasting (winter wx), education</a:t>
            </a:r>
            <a:endParaRPr/>
          </a:p>
          <a:p>
            <a:pPr indent="0" lvl="0" marL="0" rtl="0" algn="l">
              <a:spcBef>
                <a:spcPts val="1200"/>
              </a:spcBef>
              <a:spcAft>
                <a:spcPts val="1200"/>
              </a:spcAft>
              <a:buNone/>
            </a:pPr>
            <a:r>
              <a:rPr lang="en"/>
              <a:t>Other: skiing, home snowmaking, baseball</a:t>
            </a:r>
            <a:endParaRPr/>
          </a:p>
        </p:txBody>
      </p:sp>
      <p:pic>
        <p:nvPicPr>
          <p:cNvPr id="97" name="Google Shape;97;p19"/>
          <p:cNvPicPr preferRelativeResize="0"/>
          <p:nvPr/>
        </p:nvPicPr>
        <p:blipFill rotWithShape="1">
          <a:blip r:embed="rId3">
            <a:alphaModFix/>
          </a:blip>
          <a:srcRect b="13971" l="0" r="19270" t="5174"/>
          <a:stretch/>
        </p:blipFill>
        <p:spPr>
          <a:xfrm>
            <a:off x="480050" y="1235425"/>
            <a:ext cx="2637000" cy="26403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learn to code?</a:t>
            </a:r>
            <a:endParaRPr/>
          </a:p>
        </p:txBody>
      </p:sp>
      <p:sp>
        <p:nvSpPr>
          <p:cNvPr id="103" name="Google Shape;103;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Solve real-world problems involving data science</a:t>
            </a:r>
            <a:endParaRPr sz="1600"/>
          </a:p>
          <a:p>
            <a:pPr indent="-330200" lvl="0" marL="457200" rtl="0" algn="l">
              <a:spcBef>
                <a:spcPts val="0"/>
              </a:spcBef>
              <a:spcAft>
                <a:spcPts val="0"/>
              </a:spcAft>
              <a:buSzPts val="1600"/>
              <a:buChar char="-"/>
            </a:pPr>
            <a:r>
              <a:rPr lang="en" sz="1600"/>
              <a:t>Automate repetitive tasks; make your life easier</a:t>
            </a:r>
            <a:endParaRPr sz="1600"/>
          </a:p>
          <a:p>
            <a:pPr indent="-330200" lvl="0" marL="457200" rtl="0" algn="l">
              <a:spcBef>
                <a:spcPts val="0"/>
              </a:spcBef>
              <a:spcAft>
                <a:spcPts val="0"/>
              </a:spcAft>
              <a:buSzPts val="1600"/>
              <a:buChar char="-"/>
            </a:pPr>
            <a:r>
              <a:rPr lang="en" sz="1600"/>
              <a:t>Develop an extremely </a:t>
            </a:r>
            <a:r>
              <a:rPr lang="en" sz="1600"/>
              <a:t>desirable</a:t>
            </a:r>
            <a:r>
              <a:rPr lang="en" sz="1600"/>
              <a:t> trait for employers and grad schools</a:t>
            </a:r>
            <a:endParaRPr sz="1600"/>
          </a:p>
        </p:txBody>
      </p:sp>
      <p:pic>
        <p:nvPicPr>
          <p:cNvPr id="104" name="Google Shape;104;p20"/>
          <p:cNvPicPr preferRelativeResize="0"/>
          <p:nvPr/>
        </p:nvPicPr>
        <p:blipFill>
          <a:blip r:embed="rId3">
            <a:alphaModFix/>
          </a:blip>
          <a:stretch>
            <a:fillRect/>
          </a:stretch>
        </p:blipFill>
        <p:spPr>
          <a:xfrm>
            <a:off x="4832400" y="1152475"/>
            <a:ext cx="3338075" cy="333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Club Activities</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Coding challenges</a:t>
            </a:r>
            <a:endParaRPr/>
          </a:p>
          <a:p>
            <a:pPr indent="-342900" lvl="0" marL="457200" rtl="0" algn="l">
              <a:spcBef>
                <a:spcPts val="0"/>
              </a:spcBef>
              <a:spcAft>
                <a:spcPts val="0"/>
              </a:spcAft>
              <a:buSzPts val="1800"/>
              <a:buChar char="-"/>
            </a:pPr>
            <a:r>
              <a:rPr lang="en"/>
              <a:t>work with others to develop your coding skills on low-stakes projects</a:t>
            </a:r>
            <a:endParaRPr/>
          </a:p>
          <a:p>
            <a:pPr indent="-342900" lvl="0" marL="457200" rtl="0" algn="l">
              <a:spcBef>
                <a:spcPts val="0"/>
              </a:spcBef>
              <a:spcAft>
                <a:spcPts val="0"/>
              </a:spcAft>
              <a:buSzPts val="1800"/>
              <a:buChar char="-"/>
            </a:pPr>
            <a:r>
              <a:rPr lang="en"/>
              <a:t>e</a:t>
            </a:r>
            <a:r>
              <a:rPr lang="en"/>
              <a:t>nhance your resume and write useful code</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Education and guest speakers</a:t>
            </a:r>
            <a:endParaRPr/>
          </a:p>
          <a:p>
            <a:pPr indent="-342900" lvl="0" marL="457200" rtl="0" algn="l">
              <a:spcBef>
                <a:spcPts val="0"/>
              </a:spcBef>
              <a:spcAft>
                <a:spcPts val="0"/>
              </a:spcAft>
              <a:buSzPts val="1800"/>
              <a:buChar char="-"/>
            </a:pPr>
            <a:r>
              <a:rPr lang="en"/>
              <a:t>i</a:t>
            </a:r>
            <a:r>
              <a:rPr lang="en"/>
              <a:t>ntroduction to new programming techniques and frameworks</a:t>
            </a:r>
            <a:endParaRPr/>
          </a:p>
          <a:p>
            <a:pPr indent="-342900" lvl="0" marL="457200" rtl="0" algn="l">
              <a:spcBef>
                <a:spcPts val="0"/>
              </a:spcBef>
              <a:spcAft>
                <a:spcPts val="0"/>
              </a:spcAft>
              <a:buSzPts val="1800"/>
              <a:buChar char="-"/>
            </a:pPr>
            <a:r>
              <a:rPr lang="en"/>
              <a:t>learn from professionals in the industry</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e-Wall Redesign</a:t>
            </a:r>
            <a:endParaRPr/>
          </a:p>
          <a:p>
            <a:pPr indent="-342900" lvl="0" marL="457200" rtl="0" algn="l">
              <a:spcBef>
                <a:spcPts val="0"/>
              </a:spcBef>
              <a:spcAft>
                <a:spcPts val="0"/>
              </a:spcAft>
              <a:buSzPts val="1800"/>
              <a:buChar char="-"/>
            </a:pPr>
            <a:r>
              <a:rPr lang="en"/>
              <a:t>e</a:t>
            </a:r>
            <a:r>
              <a:rPr lang="en"/>
              <a:t>xperienced members will collaborate on this highly-visible project</a:t>
            </a:r>
            <a:endParaRPr/>
          </a:p>
          <a:p>
            <a:pPr indent="-342900" lvl="0" marL="457200" rtl="0" algn="l">
              <a:spcBef>
                <a:spcPts val="0"/>
              </a:spcBef>
              <a:spcAft>
                <a:spcPts val="0"/>
              </a:spcAft>
              <a:buSzPts val="1800"/>
              <a:buChar char="-"/>
            </a:pPr>
            <a:r>
              <a:rPr lang="en"/>
              <a:t>e</a:t>
            </a:r>
            <a:r>
              <a:rPr lang="en"/>
              <a:t>arn e-Wall contributor status through coding challenges and trainings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